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25"/>
  </p:notesMasterIdLst>
  <p:sldIdLst>
    <p:sldId id="256" r:id="rId2"/>
    <p:sldId id="280" r:id="rId3"/>
    <p:sldId id="291" r:id="rId4"/>
    <p:sldId id="296" r:id="rId5"/>
    <p:sldId id="306" r:id="rId6"/>
    <p:sldId id="307" r:id="rId7"/>
    <p:sldId id="257" r:id="rId8"/>
    <p:sldId id="308" r:id="rId9"/>
    <p:sldId id="298" r:id="rId10"/>
    <p:sldId id="299" r:id="rId11"/>
    <p:sldId id="301" r:id="rId12"/>
    <p:sldId id="300" r:id="rId13"/>
    <p:sldId id="302" r:id="rId14"/>
    <p:sldId id="303" r:id="rId15"/>
    <p:sldId id="304" r:id="rId16"/>
    <p:sldId id="310" r:id="rId17"/>
    <p:sldId id="305" r:id="rId18"/>
    <p:sldId id="309" r:id="rId19"/>
    <p:sldId id="311" r:id="rId20"/>
    <p:sldId id="313" r:id="rId21"/>
    <p:sldId id="312" r:id="rId22"/>
    <p:sldId id="276" r:id="rId23"/>
    <p:sldId id="295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CD46-0E65-4399-BC73-88317F453D03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CF1DC-0B57-476A-8A24-920C217D75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1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79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957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189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01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19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93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282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351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756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877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81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81C17-58F9-4BAA-9002-3F9AA8107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A5E296-CC41-47B3-B64F-31A74F313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EA6C81-AA0E-443F-AB9D-8B6BB663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C8BC-90F4-427A-8252-0969CBECAAD6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C68D2A-0D05-452C-9217-5DBC1190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9CD879-0C94-49B5-BF7A-11F7D41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97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BA28D-36CF-40CA-9E23-160AC0A3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539FF5-BEE2-4921-92BD-F298264EE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105E97-5D5B-468E-813F-81A356524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E68E-9D30-481A-9530-E97F7E960701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1209A7-F627-42E9-884B-BF04BF89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08527B-8228-4E40-9B8D-B32F4E3A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64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AC4636-8EF0-4DBF-A686-D4EE2FDC7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B1FD95-C785-4AED-94BC-25BB5D28F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1305CA-BBC2-43F8-B419-31407F28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E763-A1ED-4C4F-ABDB-0AA09962DFBB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23E988-FCDE-451F-82CA-E26FD6D4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0F457D-D51C-49CF-BFD3-C0D897DF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09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6869B-6FF8-49A3-A2D1-32C2DC00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B133B5-FAB8-4F14-8F9D-13F1E2AED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FEB2F-8D12-434B-8B7D-0A82CE2D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DBF7-0011-4CC8-B4DC-4D4CCBCC3CB9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4CEE7B-51E4-4D03-A509-DDF7A5CF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EBF002-367A-4B4E-87E7-7AF6F5F5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845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79CD6-D2F0-4FA0-A878-FFAC6335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EF719A-4F0C-4EB7-9F37-EFAC55A53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F0C547-4F36-4C48-AF6E-41A30535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EFB8-79F9-4E13-8B21-81C1C18C487C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2080FF-5F94-45D2-8102-664145DD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F0402A-3FA9-4DBC-B70C-83CF2CC7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29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41FC8-DFD1-40A5-9BE0-F2624088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1E9C3A-214E-451C-AEAB-54D2674B8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694E80-14F4-4B8E-B615-F2D554D05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FA3089-3E50-43CC-962C-5E2AED08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5EC7-2E67-43F5-9295-47FE3923E098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55193F-EEEA-4E47-8D3A-BE1D7D0B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1F0B7B-B462-48A4-9A37-C5548539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7D82D-4E1D-47CA-8571-4B19BB44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6C8CDB-EEEB-496B-AD70-5D5E1964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1D0AFC-A47E-4739-8BE5-4E69150B3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107792-FFCB-4AC9-BE9E-14BCF9541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537C0F-9D0A-4A07-83A7-371AC24BF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FCB5B0-D0E9-4E20-B8AF-5FDB4A46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3C54-8D21-4C5A-9221-1140DAF374FE}" type="datetime1">
              <a:rPr lang="ru-RU" smtClean="0"/>
              <a:t>24.06.2024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16ACFF0-0705-4B23-81EA-64357C79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A783687-F47F-469B-83C4-ABF27C3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71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7ABAB-DCD3-4B57-830A-B39758B1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0970F1-E02E-4A49-BE16-90DB69A8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A9C89-310B-4FEF-8ED5-C9900C592940}" type="datetime1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AFC730C-7BA7-4218-BA25-B1A290D6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261A8B-71D3-4436-A46C-DD7A5B98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55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B4F37FE-DD4A-4EA6-A595-DBA5D2DB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F101-A107-4D08-BDED-AF84BB408E26}" type="datetime1">
              <a:rPr lang="ru-RU" smtClean="0"/>
              <a:t>24.06.2024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70CC45-3A9D-4386-B637-0F813D11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DC41A4-C62D-4EC5-9F80-6F35ACF6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47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A3974-A319-4717-8C53-8DA46B9B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A759E-AC86-4CBA-8F32-F06D8D6E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B258-4F68-43F9-B43F-8DBEC1D06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44EDEB-F904-44F4-8EA5-4A751A83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B8D5-4B3C-40DE-A89D-E0365C7ECA7D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820668-B243-48B1-847C-9EA3B846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03161D-5772-4449-A708-3FAEC752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3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6787F-D86E-4F10-A8D4-29A0AA79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E880D8-8C56-41D3-9364-B8AEA4E28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5F22C1-FACF-4C1D-A4BB-908752BCD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EEB091-5628-469A-9418-1C15B5581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BFCF-2193-4C39-B35C-CA69A7F98112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D3E90D-3A00-4906-8A34-27037EF0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1EEA6C-C559-400C-98D1-9675956A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25463-722C-434D-BBA3-B4B2E45E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92A976-EE27-40C2-9AAC-1E312FEF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559A66-FDF0-4960-8BFE-7DF4CAFEF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5516-BB2F-4D65-90A3-30D8C4A5DD32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7733D-151C-4BB8-8864-0D8810FD2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3C2E39-0D88-476B-B84E-0435EC05E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2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jpe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4.mp4"/><Relationship Id="rId7" Type="http://schemas.openxmlformats.org/officeDocument/2006/relationships/image" Target="../media/image4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6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E21DEA-04EC-4D1B-9414-A98BE48DFB33}"/>
              </a:ext>
            </a:extLst>
          </p:cNvPr>
          <p:cNvSpPr txBox="1"/>
          <p:nvPr/>
        </p:nvSpPr>
        <p:spPr>
          <a:xfrm>
            <a:off x="520823" y="238776"/>
            <a:ext cx="11150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«КУБАНСКИЙ ГОСУДАРСТВЕННЫЙ УНИВЕРСИТЕТ»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(ФГБОУ ВО «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КубГУ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 </a:t>
            </a:r>
            <a:endParaRPr lang="ru-RU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E0DF9-DD27-4E4D-80C2-A61AEA9FEFFE}"/>
              </a:ext>
            </a:extLst>
          </p:cNvPr>
          <p:cNvSpPr txBox="1"/>
          <p:nvPr/>
        </p:nvSpPr>
        <p:spPr>
          <a:xfrm>
            <a:off x="0" y="115142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ВЫПУСКНАЯ КВАЛИФИКАЦИОННАЯ РАБОТА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D35E7-E61B-496C-9FB0-9C083B773FE7}"/>
              </a:ext>
            </a:extLst>
          </p:cNvPr>
          <p:cNvSpPr txBox="1"/>
          <p:nvPr/>
        </p:nvSpPr>
        <p:spPr>
          <a:xfrm>
            <a:off x="3048739" y="181784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вычислительных технологий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78756-DA0F-4775-AC2F-5B1184795496}"/>
              </a:ext>
            </a:extLst>
          </p:cNvPr>
          <p:cNvSpPr txBox="1"/>
          <p:nvPr/>
        </p:nvSpPr>
        <p:spPr>
          <a:xfrm>
            <a:off x="2290694" y="2671475"/>
            <a:ext cx="7883118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СИМУЛЯТОРА АВТОПИЛОТА ТРАМВАЯ</a:t>
            </a:r>
            <a:endParaRPr lang="ru-RU" sz="4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39F8C-2558-4AD1-9894-6901F8CC231A}"/>
              </a:ext>
            </a:extLst>
          </p:cNvPr>
          <p:cNvSpPr txBox="1"/>
          <p:nvPr/>
        </p:nvSpPr>
        <p:spPr>
          <a:xfrm>
            <a:off x="7890656" y="4680231"/>
            <a:ext cx="40057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Выполнил: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студент гр. 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</a:t>
            </a: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направления 02.03.02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Гиренко Д. Е.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6D02-3EF6-4FEE-8AB8-7938621EEFD0}"/>
              </a:ext>
            </a:extLst>
          </p:cNvPr>
          <p:cNvSpPr txBox="1"/>
          <p:nvPr/>
        </p:nvSpPr>
        <p:spPr>
          <a:xfrm>
            <a:off x="7890655" y="5603561"/>
            <a:ext cx="400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Руководитель: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канд. техн. наук, доц. </a:t>
            </a: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Т. А. </a:t>
            </a:r>
            <a:endParaRPr lang="ru-RU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F2A03-4F15-4CF1-846E-A5066C353CC7}"/>
              </a:ext>
            </a:extLst>
          </p:cNvPr>
          <p:cNvSpPr txBox="1"/>
          <p:nvPr/>
        </p:nvSpPr>
        <p:spPr>
          <a:xfrm>
            <a:off x="3047259" y="6249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Краснодар 2024</a:t>
            </a:r>
          </a:p>
        </p:txBody>
      </p:sp>
    </p:spTree>
    <p:extLst>
      <p:ext uri="{BB962C8B-B14F-4D97-AF65-F5344CB8AC3E}">
        <p14:creationId xmlns:p14="http://schemas.microsoft.com/office/powerpoint/2010/main" val="145928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2A3A5A43-0968-44B7-AAAF-34381B9D7685}"/>
              </a:ext>
            </a:extLst>
          </p:cNvPr>
          <p:cNvSpPr/>
          <p:nvPr/>
        </p:nvSpPr>
        <p:spPr>
          <a:xfrm rot="10800000">
            <a:off x="5534080" y="4875770"/>
            <a:ext cx="700689" cy="1252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10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ED6AD05D-2BC5-4FFD-BF08-EB4D878F9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37608" cy="31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6C51DAC1-E464-4C6A-AAEC-D1C38F1179AA}"/>
              </a:ext>
            </a:extLst>
          </p:cNvPr>
          <p:cNvSpPr/>
          <p:nvPr/>
        </p:nvSpPr>
        <p:spPr>
          <a:xfrm>
            <a:off x="5534081" y="931287"/>
            <a:ext cx="733608" cy="1252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202" name="Picture 10" descr="Picture background">
            <a:extLst>
              <a:ext uri="{FF2B5EF4-FFF2-40B4-BE49-F238E27FC236}">
                <a16:creationId xmlns:a16="http://schemas.microsoft.com/office/drawing/2014/main" id="{C8E7525B-650E-4B96-AA27-38F94A5C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89" y="0"/>
            <a:ext cx="6316998" cy="31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B7097BA1-277D-4582-8D33-DBFB7CA044B1}"/>
              </a:ext>
            </a:extLst>
          </p:cNvPr>
          <p:cNvSpPr/>
          <p:nvPr/>
        </p:nvSpPr>
        <p:spPr>
          <a:xfrm>
            <a:off x="8968988" y="3114893"/>
            <a:ext cx="914400" cy="512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206" name="Picture 14" descr="Picture background">
            <a:extLst>
              <a:ext uri="{FF2B5EF4-FFF2-40B4-BE49-F238E27FC236}">
                <a16:creationId xmlns:a16="http://schemas.microsoft.com/office/drawing/2014/main" id="{87FFEE18-338B-4E46-939B-F9C55C82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52" y="3627782"/>
            <a:ext cx="5931348" cy="37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Picture background">
            <a:extLst>
              <a:ext uri="{FF2B5EF4-FFF2-40B4-BE49-F238E27FC236}">
                <a16:creationId xmlns:a16="http://schemas.microsoft.com/office/drawing/2014/main" id="{4C11C344-608B-474F-9835-80BA5C89D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3904"/>
            <a:ext cx="5534081" cy="311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25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11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66EA6E-5644-4D6B-A835-495434F695D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6" y="1777741"/>
            <a:ext cx="5871707" cy="330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ED146E38-25CD-45A4-9532-03A5EC84F0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76" y="1818671"/>
            <a:ext cx="5891628" cy="331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90134-03A3-42F4-B6F0-BEF1C323472E}"/>
              </a:ext>
            </a:extLst>
          </p:cNvPr>
          <p:cNvSpPr txBox="1"/>
          <p:nvPr/>
        </p:nvSpPr>
        <p:spPr>
          <a:xfrm>
            <a:off x="1525551" y="5132712"/>
            <a:ext cx="302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Вид камеры на носу трамвая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2083E-FAF1-4FC4-B3D1-EF4C705AD8A5}"/>
              </a:ext>
            </a:extLst>
          </p:cNvPr>
          <p:cNvSpPr txBox="1"/>
          <p:nvPr/>
        </p:nvSpPr>
        <p:spPr>
          <a:xfrm>
            <a:off x="7918686" y="5132712"/>
            <a:ext cx="245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работы </a:t>
            </a:r>
            <a:r>
              <a:rPr lang="en-US" dirty="0"/>
              <a:t>YoLov8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723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7AC13-F666-C777-E017-34D8332E5702}"/>
              </a:ext>
            </a:extLst>
          </p:cNvPr>
          <p:cNvSpPr txBox="1"/>
          <p:nvPr/>
        </p:nvSpPr>
        <p:spPr>
          <a:xfrm>
            <a:off x="1036077" y="4403325"/>
            <a:ext cx="283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Люди и машины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D2725-5458-2EBD-71A1-9069DB3ABD76}"/>
              </a:ext>
            </a:extLst>
          </p:cNvPr>
          <p:cNvSpPr txBox="1"/>
          <p:nvPr/>
        </p:nvSpPr>
        <p:spPr>
          <a:xfrm>
            <a:off x="467361" y="4927773"/>
            <a:ext cx="36501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Трамвай должен безопасно двигаться по маршруту, а значит не должен сталкиваться с другими участниками дорожного движения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43138-03E1-91A5-A9D1-424F27226B3A}"/>
              </a:ext>
            </a:extLst>
          </p:cNvPr>
          <p:cNvSpPr txBox="1"/>
          <p:nvPr/>
        </p:nvSpPr>
        <p:spPr>
          <a:xfrm>
            <a:off x="4652261" y="4429758"/>
            <a:ext cx="283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Светофоры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F2E99-3E66-A220-8FE7-D355EB90CF70}"/>
              </a:ext>
            </a:extLst>
          </p:cNvPr>
          <p:cNvSpPr txBox="1"/>
          <p:nvPr/>
        </p:nvSpPr>
        <p:spPr>
          <a:xfrm>
            <a:off x="4354098" y="4927773"/>
            <a:ext cx="3339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не нарушать правила дорожного движения, необходимо следовать сигналам светофоров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4423F-FC11-0CC8-1FA3-91D3C0F84B28}"/>
              </a:ext>
            </a:extLst>
          </p:cNvPr>
          <p:cNvSpPr txBox="1"/>
          <p:nvPr/>
        </p:nvSpPr>
        <p:spPr>
          <a:xfrm>
            <a:off x="8422131" y="4429756"/>
            <a:ext cx="283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Маркер остановки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E237C-0BFD-6611-FB2A-267BF3BC8DEC}"/>
              </a:ext>
            </a:extLst>
          </p:cNvPr>
          <p:cNvSpPr txBox="1"/>
          <p:nvPr/>
        </p:nvSpPr>
        <p:spPr>
          <a:xfrm>
            <a:off x="7930244" y="4927773"/>
            <a:ext cx="3794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Маркер остановки нужен, чтобы помечать водителю конкретную точку, где должен остановиться трамвай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38AC5D-D3F2-4778-9F6E-F69DBF729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97619"/>
            <a:ext cx="4652261" cy="26168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5CB68A-8C70-4B67-ACE4-B7A71E99E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550" y="1999966"/>
            <a:ext cx="4743450" cy="21145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F9941D-5214-4E72-84E6-92C437FF1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323" y="1547304"/>
            <a:ext cx="1956973" cy="25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1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13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3" name="Picture 2" descr="Picture background">
            <a:extLst>
              <a:ext uri="{FF2B5EF4-FFF2-40B4-BE49-F238E27FC236}">
                <a16:creationId xmlns:a16="http://schemas.microsoft.com/office/drawing/2014/main" id="{4D12415E-76B9-49B2-A0D1-BEF4EF13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7134" flipV="1">
            <a:off x="9600984" y="5665789"/>
            <a:ext cx="2600367" cy="10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5F005A-533D-4016-8106-0CB6BA5F8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66">
            <a:off x="5491174" y="418138"/>
            <a:ext cx="4876800" cy="28860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8C62067-1127-4F02-864C-780697888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431">
            <a:off x="1143773" y="-135721"/>
            <a:ext cx="4876800" cy="2886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89EE94-CE25-49A2-AC0B-111F54A7A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297">
            <a:off x="915899" y="2015581"/>
            <a:ext cx="4876800" cy="2886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C2FFE5-A79F-4799-8BDF-A7FE63497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919">
            <a:off x="5650738" y="2765657"/>
            <a:ext cx="4876800" cy="2886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54669C-5909-4DE1-8A08-5BFC21BAC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0505">
            <a:off x="2010597" y="4269237"/>
            <a:ext cx="48768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9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14</a:t>
            </a:fld>
            <a:endParaRPr lang="ru-RU"/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67A1E248-6FBD-4E9F-A749-B5CFA465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0" y="0"/>
            <a:ext cx="5636929" cy="589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cture background">
            <a:extLst>
              <a:ext uri="{FF2B5EF4-FFF2-40B4-BE49-F238E27FC236}">
                <a16:creationId xmlns:a16="http://schemas.microsoft.com/office/drawing/2014/main" id="{8E531706-4DE9-4B58-8FCE-15CB2247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1846648"/>
            <a:ext cx="6574971" cy="50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9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15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382656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8365431" y="-1"/>
            <a:ext cx="3826568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7D2E0A-AEAB-47C1-B0AE-AB4E010185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2447" y="501637"/>
            <a:ext cx="10757246" cy="5854714"/>
          </a:xfrm>
          <a:prstGeom prst="rect">
            <a:avLst/>
          </a:prstGeom>
        </p:spPr>
      </p:pic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1CD05F74-4C30-4B7F-A277-ABB2FE65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81" y="2015405"/>
            <a:ext cx="2308860" cy="2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cture background">
            <a:extLst>
              <a:ext uri="{FF2B5EF4-FFF2-40B4-BE49-F238E27FC236}">
                <a16:creationId xmlns:a16="http://schemas.microsoft.com/office/drawing/2014/main" id="{C652BB86-FA05-4A84-A814-05AC420E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7134" flipV="1">
            <a:off x="9414372" y="5451185"/>
            <a:ext cx="2600367" cy="10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93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9A6909-19CE-4A04-A9CA-7B901AF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16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FA69AF9-75B4-493A-BBB6-3529783F3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-9940" y="10"/>
            <a:ext cx="610594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57656C76-5D4D-4A3F-A0F1-A04B2BFE2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6096000" y="-1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4344" name="Picture 8" descr="Picture background">
            <a:extLst>
              <a:ext uri="{FF2B5EF4-FFF2-40B4-BE49-F238E27FC236}">
                <a16:creationId xmlns:a16="http://schemas.microsoft.com/office/drawing/2014/main" id="{9AEAB7B0-AAB2-4371-BFB0-93180A0F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951" y="1730805"/>
            <a:ext cx="6262097" cy="591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90BD3BDC-378C-4EFE-A462-F6296D216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57141" flipV="1">
            <a:off x="1180225" y="1447144"/>
            <a:ext cx="3920029" cy="15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CB428-7C83-4C3A-AEED-78800BD9F584}"/>
              </a:ext>
            </a:extLst>
          </p:cNvPr>
          <p:cNvSpPr txBox="1"/>
          <p:nvPr/>
        </p:nvSpPr>
        <p:spPr>
          <a:xfrm rot="3037288">
            <a:off x="2761861" y="1175657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Картина мира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FB1FB-4F4A-4858-B8EF-323726C3548D}"/>
              </a:ext>
            </a:extLst>
          </p:cNvPr>
          <p:cNvSpPr txBox="1"/>
          <p:nvPr/>
        </p:nvSpPr>
        <p:spPr>
          <a:xfrm rot="18012118">
            <a:off x="7838565" y="1175658"/>
            <a:ext cx="107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Скорость</a:t>
            </a:r>
          </a:p>
        </p:txBody>
      </p:sp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2EEAC04E-25F6-4CE3-AC4A-5E63EA0C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19921">
            <a:off x="6888261" y="1453167"/>
            <a:ext cx="3870046" cy="15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CCD132-C268-47F3-94F5-0175A00AC6D6}"/>
              </a:ext>
            </a:extLst>
          </p:cNvPr>
          <p:cNvSpPr txBox="1"/>
          <p:nvPr/>
        </p:nvSpPr>
        <p:spPr>
          <a:xfrm>
            <a:off x="4661022" y="4316712"/>
            <a:ext cx="286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Модуль принятия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260485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D842B434-653D-4536-9355-5FC854ABFD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DD770-5237-4290-AA3A-4694DC62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E7606EA-BA56-4A29-9732-9880A69DB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rot="16200000">
            <a:off x="5093440" y="-23388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F9776F13-E2D6-4FFA-854E-825EEB97D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17</a:t>
            </a:fld>
            <a:endParaRPr lang="ru-RU"/>
          </a:p>
        </p:txBody>
      </p:sp>
      <p:pic>
        <p:nvPicPr>
          <p:cNvPr id="12290" name="Picture 2" descr="Picture background">
            <a:extLst>
              <a:ext uri="{FF2B5EF4-FFF2-40B4-BE49-F238E27FC236}">
                <a16:creationId xmlns:a16="http://schemas.microsoft.com/office/drawing/2014/main" id="{43B36EC8-F960-4019-A4D6-37E0E962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906" y="784106"/>
            <a:ext cx="7738188" cy="528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6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FB9E4FA3-98BC-41E1-A833-4E55E2F6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7B37BFC-9300-47C1-9F2C-05C010AE0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3569E28-0272-453B-A516-0E0ADFC41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16200000">
            <a:off x="5093440" y="-23388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C01162D-8910-42B3-8856-8CFD7CC4F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3EE2065-EC5E-4919-A752-44CCF146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975A73-3CC4-4597-B6F9-091DD0A2E9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54558" y="391873"/>
            <a:ext cx="6662964" cy="60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8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D19C81-DCDE-4D49-9C44-921D405E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19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73DC626-7BBD-47A0-87AA-60F01AC22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EA5CC761-750B-476C-89C8-4A518341C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C883DC-FE5F-4CDB-8BFF-C48215B9D0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4478" y="426438"/>
            <a:ext cx="9882968" cy="60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0DEB167-0BB6-4C11-A555-49BFE6F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</a:t>
            </a:fld>
            <a:endParaRPr lang="ru-RU"/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2229A78C-F4D3-45A2-978A-79A82A5D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42900"/>
            <a:ext cx="12192001" cy="75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076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6024783-0373-4830-B370-1078F18B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20</a:t>
            </a:fld>
            <a:endParaRPr lang="ru-RU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2CBB43E-C010-43CC-8173-DFA3837E5A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1559496-190C-46D3-85CE-EAFA07C705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6AFF2FAC-CCB0-443B-89CA-89420C53BA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86019" y="1714492"/>
            <a:ext cx="6096001" cy="3429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18B4D-FACD-4160-AE3D-B18C719B35CD}"/>
              </a:ext>
            </a:extLst>
          </p:cNvPr>
          <p:cNvSpPr txBox="1"/>
          <p:nvPr/>
        </p:nvSpPr>
        <p:spPr>
          <a:xfrm>
            <a:off x="6820964" y="1622299"/>
            <a:ext cx="2303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Светофор</a:t>
            </a:r>
          </a:p>
        </p:txBody>
      </p:sp>
      <p:pic>
        <p:nvPicPr>
          <p:cNvPr id="10" name="moving1">
            <a:hlinkClick r:id="" action="ppaction://media"/>
            <a:extLst>
              <a:ext uri="{FF2B5EF4-FFF2-40B4-BE49-F238E27FC236}">
                <a16:creationId xmlns:a16="http://schemas.microsoft.com/office/drawing/2014/main" id="{D6692140-295F-47B1-9ECC-E03E0E89B9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940" y="1714516"/>
            <a:ext cx="6095959" cy="3428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6208ED-8D03-4255-A039-7C4DC7880616}"/>
              </a:ext>
            </a:extLst>
          </p:cNvPr>
          <p:cNvSpPr txBox="1"/>
          <p:nvPr/>
        </p:nvSpPr>
        <p:spPr>
          <a:xfrm>
            <a:off x="734934" y="1622299"/>
            <a:ext cx="2303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Движение</a:t>
            </a:r>
          </a:p>
        </p:txBody>
      </p:sp>
    </p:spTree>
    <p:extLst>
      <p:ext uri="{BB962C8B-B14F-4D97-AF65-F5344CB8AC3E}">
        <p14:creationId xmlns:p14="http://schemas.microsoft.com/office/powerpoint/2010/main" val="337633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9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D914302-8431-489A-A745-D5077B24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21</a:t>
            </a:fld>
            <a:endParaRPr lang="ru-RU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B438F78-4194-4622-8748-8A0DA25B64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8F0C9F5-D39E-472E-A163-0D91BA7116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4" name="hot_stop1">
            <a:hlinkClick r:id="" action="ppaction://media"/>
            <a:extLst>
              <a:ext uri="{FF2B5EF4-FFF2-40B4-BE49-F238E27FC236}">
                <a16:creationId xmlns:a16="http://schemas.microsoft.com/office/drawing/2014/main" id="{32A817D8-4FC4-4AFC-B6B6-1079BC81F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5860" y="1717295"/>
            <a:ext cx="6086040" cy="3423398"/>
          </a:xfrm>
          <a:prstGeom prst="rect">
            <a:avLst/>
          </a:prstGeom>
        </p:spPr>
      </p:pic>
      <p:pic>
        <p:nvPicPr>
          <p:cNvPr id="15" name="boarding2">
            <a:hlinkClick r:id="" action="ppaction://media"/>
            <a:extLst>
              <a:ext uri="{FF2B5EF4-FFF2-40B4-BE49-F238E27FC236}">
                <a16:creationId xmlns:a16="http://schemas.microsoft.com/office/drawing/2014/main" id="{2A26C690-25F3-49DD-9CDC-389F14C7C3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60" y="1717295"/>
            <a:ext cx="6105940" cy="34345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A9F09E-FC4C-45B8-BC3F-3286327EC5C4}"/>
              </a:ext>
            </a:extLst>
          </p:cNvPr>
          <p:cNvSpPr txBox="1"/>
          <p:nvPr/>
        </p:nvSpPr>
        <p:spPr>
          <a:xfrm>
            <a:off x="6815985" y="1607384"/>
            <a:ext cx="466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Аварийная ситуация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BCAEBD-548A-4DB6-A656-30837062CD8A}"/>
              </a:ext>
            </a:extLst>
          </p:cNvPr>
          <p:cNvSpPr txBox="1"/>
          <p:nvPr/>
        </p:nvSpPr>
        <p:spPr>
          <a:xfrm>
            <a:off x="421154" y="1607384"/>
            <a:ext cx="2303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8975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4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C140FC-7A9E-7EBC-740C-6F052C9B2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BD5225B9-F20B-89CB-96A1-ADBB0CBEC3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r="40466" b="-1"/>
          <a:stretch/>
        </p:blipFill>
        <p:spPr>
          <a:xfrm flipH="1">
            <a:off x="6086040" y="-10077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A052-8D5C-4F76-BC69-47AFADB9537F}"/>
              </a:ext>
            </a:extLst>
          </p:cNvPr>
          <p:cNvSpPr txBox="1"/>
          <p:nvPr/>
        </p:nvSpPr>
        <p:spPr>
          <a:xfrm>
            <a:off x="1277172" y="98059"/>
            <a:ext cx="244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C1803-FCF7-4A28-9A56-235700CF33C2}"/>
              </a:ext>
            </a:extLst>
          </p:cNvPr>
          <p:cNvSpPr txBox="1"/>
          <p:nvPr/>
        </p:nvSpPr>
        <p:spPr>
          <a:xfrm>
            <a:off x="0" y="682834"/>
            <a:ext cx="4998027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ходе выполнения данной работы были разработаны и реализованы все необходимые модули для полноценного функционирования автопилота для симулятора трамвая. 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Были намечены возможные пути улучшения работы автопилота. Главной задачей для стабильности работы алгоритма была выделена задача об увеличении датасета для обучения нейронной сети.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Все результаты доступны в открытом доступе, планируются публикации работ для привлечения больше внимания к данной тематике.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22</a:t>
            </a:fld>
            <a:endParaRPr lang="ru-RU"/>
          </a:p>
        </p:txBody>
      </p:sp>
      <p:pic>
        <p:nvPicPr>
          <p:cNvPr id="11" name="boarding1">
            <a:hlinkClick r:id="" action="ppaction://media"/>
            <a:extLst>
              <a:ext uri="{FF2B5EF4-FFF2-40B4-BE49-F238E27FC236}">
                <a16:creationId xmlns:a16="http://schemas.microsoft.com/office/drawing/2014/main" id="{16FEFD14-B125-483B-ACFD-739BA0A18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73700" y="1439493"/>
            <a:ext cx="7073800" cy="3979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E33AA6-B298-4026-A354-52D0BFBAE29F}"/>
              </a:ext>
            </a:extLst>
          </p:cNvPr>
          <p:cNvSpPr txBox="1"/>
          <p:nvPr/>
        </p:nvSpPr>
        <p:spPr>
          <a:xfrm>
            <a:off x="6010367" y="1429406"/>
            <a:ext cx="25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Остановка</a:t>
            </a:r>
          </a:p>
        </p:txBody>
      </p:sp>
    </p:spTree>
    <p:extLst>
      <p:ext uri="{BB962C8B-B14F-4D97-AF65-F5344CB8AC3E}">
        <p14:creationId xmlns:p14="http://schemas.microsoft.com/office/powerpoint/2010/main" val="26977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1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34E3D5-8D40-1D8B-8FCB-F96F552A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5D0937-F97B-A940-9D6B-952D56FBF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9344E-79CF-F0B4-1CBD-83AE2B4E884C}"/>
              </a:ext>
            </a:extLst>
          </p:cNvPr>
          <p:cNvSpPr txBox="1"/>
          <p:nvPr/>
        </p:nvSpPr>
        <p:spPr>
          <a:xfrm>
            <a:off x="3461302" y="6154191"/>
            <a:ext cx="5269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40985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>
            <a:extLst>
              <a:ext uri="{FF2B5EF4-FFF2-40B4-BE49-F238E27FC236}">
                <a16:creationId xmlns:a16="http://schemas.microsoft.com/office/drawing/2014/main" id="{EC85435B-9806-4ABE-808C-282682225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16200000">
            <a:off x="5093440" y="-23388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A62301B-8DB9-7A9A-B2F9-A06048C1D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C088EA-CC7E-9808-A9B1-B0B1D430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3</a:t>
            </a:fld>
            <a:endParaRPr lang="ru-RU"/>
          </a:p>
        </p:txBody>
      </p:sp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A0C58074-7858-4EEE-992D-15C45863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366" y="-49696"/>
            <a:ext cx="6253963" cy="46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icture background">
            <a:extLst>
              <a:ext uri="{FF2B5EF4-FFF2-40B4-BE49-F238E27FC236}">
                <a16:creationId xmlns:a16="http://schemas.microsoft.com/office/drawing/2014/main" id="{D43526E9-2265-4DE8-B893-1DA2546B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9730"/>
            <a:ext cx="6100177" cy="35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0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9518A1EF-3181-0A04-30AD-235DD491B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CAE373-DC27-9101-D0E4-8AB746F64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7598396-C27C-5DB0-EA7E-5A2E051D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4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CE1F140-6E06-4016-8FCC-FE46A945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2199"/>
            <a:ext cx="12216282" cy="6890199"/>
          </a:xfrm>
          <a:prstGeom prst="rect">
            <a:avLst/>
          </a:prstGeom>
        </p:spPr>
      </p:pic>
      <p:pic>
        <p:nvPicPr>
          <p:cNvPr id="3082" name="Picture 10" descr="Picture background">
            <a:extLst>
              <a:ext uri="{FF2B5EF4-FFF2-40B4-BE49-F238E27FC236}">
                <a16:creationId xmlns:a16="http://schemas.microsoft.com/office/drawing/2014/main" id="{3CA7EDD3-A6BC-4D1C-80E0-D1823E5EF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199"/>
            <a:ext cx="12192000" cy="689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57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BBA34D7E-5C21-49AA-A621-B5BE8DE52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10048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102" name="Picture 6" descr="Picture background">
            <a:extLst>
              <a:ext uri="{FF2B5EF4-FFF2-40B4-BE49-F238E27FC236}">
                <a16:creationId xmlns:a16="http://schemas.microsoft.com/office/drawing/2014/main" id="{53F7FDC3-6606-4C7C-BE19-4B756017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84433" y="2057400"/>
            <a:ext cx="7207566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D191379-9A30-4414-9EB6-1FF7145D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5</a:t>
            </a:fld>
            <a:endParaRPr lang="ru-RU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C0960A0A-7141-4389-AC66-F3423AD4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57400"/>
            <a:ext cx="7195344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icture background">
            <a:extLst>
              <a:ext uri="{FF2B5EF4-FFF2-40B4-BE49-F238E27FC236}">
                <a16:creationId xmlns:a16="http://schemas.microsoft.com/office/drawing/2014/main" id="{A11CB9F2-D19A-4EDD-9CCE-B483498A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138530" cy="34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CBD9E-69FC-4805-BE06-110AEC830272}"/>
              </a:ext>
            </a:extLst>
          </p:cNvPr>
          <p:cNvSpPr txBox="1"/>
          <p:nvPr/>
        </p:nvSpPr>
        <p:spPr>
          <a:xfrm>
            <a:off x="5138532" y="534225"/>
            <a:ext cx="7053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Трамвай!</a:t>
            </a:r>
          </a:p>
        </p:txBody>
      </p:sp>
    </p:spTree>
    <p:extLst>
      <p:ext uri="{BB962C8B-B14F-4D97-AF65-F5344CB8AC3E}">
        <p14:creationId xmlns:p14="http://schemas.microsoft.com/office/powerpoint/2010/main" val="74224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C9D94D-A0EF-4CA9-BBDA-D2DF62A5B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20" y="10"/>
            <a:ext cx="199178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9005F7B-159C-45E0-A0FF-8EA279EDB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9901101" y="-1"/>
            <a:ext cx="229090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1106565-DE72-4959-8EF2-49F25EF4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6</a:t>
            </a:fld>
            <a:endParaRPr lang="ru-RU"/>
          </a:p>
        </p:txBody>
      </p:sp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5219D1A8-08EF-4515-A0A7-3B290D259E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28999"/>
            <a:ext cx="610142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">
            <a:extLst>
              <a:ext uri="{FF2B5EF4-FFF2-40B4-BE49-F238E27FC236}">
                <a16:creationId xmlns:a16="http://schemas.microsoft.com/office/drawing/2014/main" id="{C0A6F6F9-C666-47A9-A3E0-681C385EBA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8999"/>
            <a:ext cx="6101427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icture background">
            <a:extLst>
              <a:ext uri="{FF2B5EF4-FFF2-40B4-BE49-F238E27FC236}">
                <a16:creationId xmlns:a16="http://schemas.microsoft.com/office/drawing/2014/main" id="{5C8AE9A6-9C17-4474-BDE3-559370DF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69" y="-9940"/>
            <a:ext cx="8433764" cy="33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7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6DB1D8C8-224B-7DE0-5E82-49DE115C6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20" y="10"/>
            <a:ext cx="199178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8F6297-06DF-83DF-96AA-7D19AC548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9901101" y="-1"/>
            <a:ext cx="229090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6D6D6-94B7-4EE4-AC1F-941299CE7928}"/>
              </a:ext>
            </a:extLst>
          </p:cNvPr>
          <p:cNvSpPr txBox="1"/>
          <p:nvPr/>
        </p:nvSpPr>
        <p:spPr>
          <a:xfrm>
            <a:off x="1633312" y="2500295"/>
            <a:ext cx="92178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Научная новизна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заключается в изучении возможности использования автопилота для управления трамваем в симуляторе, а также выкладывание результатов исследования в общий доступ.</a:t>
            </a:r>
            <a:endParaRPr lang="en-US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3732923-322E-40F6-9C59-D926DAFB5E7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523E-576C-4408-BED3-27BF4058CB85}"/>
              </a:ext>
            </a:extLst>
          </p:cNvPr>
          <p:cNvSpPr txBox="1"/>
          <p:nvPr/>
        </p:nvSpPr>
        <p:spPr>
          <a:xfrm>
            <a:off x="1633312" y="514039"/>
            <a:ext cx="9217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разработка программы автопилота для управления трамваем в симуляторе.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AC74B-FCE1-47CC-B686-4F2FCBA3D10C}"/>
              </a:ext>
            </a:extLst>
          </p:cNvPr>
          <p:cNvSpPr txBox="1"/>
          <p:nvPr/>
        </p:nvSpPr>
        <p:spPr>
          <a:xfrm>
            <a:off x="1630264" y="4422128"/>
            <a:ext cx="9217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 значимость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 курсовой работы заключается в результатах исследования, которые пригодятся для дальнейшей работы над решением поставленной задачи.</a:t>
            </a:r>
          </a:p>
        </p:txBody>
      </p:sp>
    </p:spTree>
    <p:extLst>
      <p:ext uri="{BB962C8B-B14F-4D97-AF65-F5344CB8AC3E}">
        <p14:creationId xmlns:p14="http://schemas.microsoft.com/office/powerpoint/2010/main" val="366203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14A9E0-90D4-4118-9E5D-07C925A3F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818DB07A-6098-4B3D-AB4D-C5C306AE3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34F5237-48B4-4F48-BFC9-0D10333C2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16200000">
            <a:off x="5093440" y="-23388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9BFDAD3-3A37-4AB0-BF48-EAFCDB311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0B057E6-2D0B-48D5-A5C0-9085A4CE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8</a:t>
            </a:fld>
            <a:endParaRPr lang="ru-RU"/>
          </a:p>
        </p:txBody>
      </p:sp>
      <p:sp>
        <p:nvSpPr>
          <p:cNvPr id="3" name="AutoShape 4" descr="Picture background">
            <a:extLst>
              <a:ext uri="{FF2B5EF4-FFF2-40B4-BE49-F238E27FC236}">
                <a16:creationId xmlns:a16="http://schemas.microsoft.com/office/drawing/2014/main" id="{E6DA6D59-0FC9-43B3-B123-AC3CFE95DD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AE9BB2-D4F2-4068-90F8-0D8FFC9A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25" y="1300162"/>
            <a:ext cx="97059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9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9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F39A94-592C-41F5-B64E-A71FF3C4B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594" y="-29817"/>
            <a:ext cx="8138892" cy="4607949"/>
          </a:xfrm>
          <a:prstGeom prst="rect">
            <a:avLst/>
          </a:prstGeom>
        </p:spPr>
      </p:pic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D2891FC7-4194-41FA-BB53-14E1211DE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4591"/>
            <a:ext cx="6086040" cy="34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3F20B54D-7AAC-4609-87E1-4835CDC6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040" y="3434591"/>
            <a:ext cx="6086040" cy="34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263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1357</TotalTime>
  <Words>285</Words>
  <Application>Microsoft Office PowerPoint</Application>
  <PresentationFormat>Широкоэкранный</PresentationFormat>
  <Paragraphs>67</Paragraphs>
  <Slides>23</Slides>
  <Notes>11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 Толстиков</dc:creator>
  <cp:lastModifiedBy>Даниил Гиренко</cp:lastModifiedBy>
  <cp:revision>319</cp:revision>
  <dcterms:created xsi:type="dcterms:W3CDTF">2021-06-03T16:48:08Z</dcterms:created>
  <dcterms:modified xsi:type="dcterms:W3CDTF">2024-06-24T13:41:20Z</dcterms:modified>
</cp:coreProperties>
</file>